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73" r:id="rId7"/>
    <p:sldId id="272" r:id="rId8"/>
    <p:sldId id="260" r:id="rId9"/>
    <p:sldId id="268" r:id="rId10"/>
    <p:sldId id="279" r:id="rId11"/>
    <p:sldId id="276" r:id="rId12"/>
    <p:sldId id="27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DD0CE-E8E5-408A-981A-50C1A8300157}" v="1" dt="2025-05-29T19:32:05.142"/>
    <p1510:client id="{089B8A50-0F2A-4D12-ADA8-2D4AEF662DEF}" v="1" dt="2025-05-30T13:59:40.585"/>
    <p1510:client id="{1572FFAD-9943-426A-9BA0-3A458E9F7838}" v="27" dt="2025-05-30T13:49:47.268"/>
    <p1510:client id="{1F3AE145-24BC-4BC9-A52B-713B14C8D901}" v="4" dt="2025-05-30T13:57:14.762"/>
    <p1510:client id="{7DF9A99D-7AA3-4715-965D-F1FDF9A8EA1A}" v="30" dt="2025-05-30T14:06:51.281"/>
    <p1510:client id="{97708204-9B2A-46C0-9AB3-D2C781B4A9C3}" v="112" dt="2025-05-30T14:04:32.150"/>
    <p1510:client id="{B1E0412F-B311-4367-B794-93FC97E86BEB}" v="42" dt="2025-05-30T15:29:15.272"/>
    <p1510:client id="{DB4CE1BA-E1B3-40D8-977F-153F1510EE67}" v="1" dt="2025-05-30T16:14:00.021"/>
    <p1510:client id="{E405B37C-08A0-435D-BB87-9EF331CB83E9}" v="29" dt="2025-05-30T14:34:26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CF19-4623-998C-A303-BA1D5EBF6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93106-2039-4506-4BCC-043547013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4FBF8-E4C4-B8CF-6C3F-C961B50F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C7BEE-A205-CE9D-AB70-4576A0F2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B42A2-2C39-B2F8-3ECE-15CF9661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5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56DC-A7AC-0278-6247-3AECBE71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DD978-8874-853E-BF58-0C5CCCD45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81ABD-7322-DA13-52E9-F093FAA3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7CF2-3E95-EA14-791B-AB682F7E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01A6-6E30-216A-34CC-8E8613D8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1674F-EFD3-5C52-7F21-72B48999D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D2C53-A170-30E4-7C78-76F352613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E319-F157-A304-3E06-0CF3E476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A3AE-FAC4-8A4C-0A6C-FB2D5CA0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9292-8F3B-739D-C636-27F2659C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285A-A2A7-89A9-182D-4144D380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7C77-8C3F-DCCF-4D9E-CFF52EAE4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09F3-FEA0-82F4-A274-7DF0B66F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CE0D-F788-1B19-FBF4-3FCE48FD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57CC8-4323-CF0E-AB65-5CBE0EA8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2674-A64D-273A-1692-5F34F163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8F57-57DB-505F-6909-2C9818C7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A9D0-4F45-AB81-5BA6-61FDF5D3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10D41-43D1-FDAE-01B9-12079F83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C449-4D96-48FD-1E1F-1059C263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78A0-D335-D85D-A156-3F37CF5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06F2-0D34-0554-C37B-09FE3EEE4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9331C-788B-C034-1CBF-577347B8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556B5-CEFE-DBD4-3B68-915BEE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AE167-E3C0-9DD4-2E94-2FB57642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2FC9-000A-9B59-EB03-031E9A67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4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EA75-517B-BFBA-8475-587F9A77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4726-7BF0-66A5-3B96-AD9A6FBD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97B5F-3261-1F60-4C24-ABBBEB149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08204-A2C8-526C-B69C-09E1F787C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E1CD8-71D0-9508-D942-76AD2D886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569B6-1083-AB76-EFDA-7D2C14CC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20AA3-64F2-91D1-5BC4-15AD8057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C36C2-5EDE-79DC-460D-E51D6E44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4B9D-4E43-A594-E9DC-BD08A831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91E4F-6FD3-FECC-83A2-1024A17F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3826B-7009-E7FE-7F1D-0A7A3F13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FCCC0-8B38-1C63-B80E-029D59E0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FA1D3-D923-3EA3-F0E0-617489E5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5067B-1B4C-8E03-DE5F-E277ED08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8FFC7-7CA2-A431-8BB0-DC0F3678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86D4-984E-6862-E76D-42B03D1F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12C5-77C2-70F0-4013-767492E6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AE695-624E-94D4-EA94-F7ED55219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1726B-4237-1400-424B-07D79AF8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07820-E538-BA5A-29D8-B264C503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6D707-D0BB-BF0B-8BB5-7271176D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BDD3-95B5-3E27-E959-E1DB874E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642DB-9D78-38AB-FC4F-5AB5BA1DB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E761C-3FFF-C27A-F104-18968473C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4202A-556C-BC0C-EAE7-EF1FEE51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81702-2A74-EECA-8C8F-4D0FEEA3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46BA0-B7D8-EDD8-AD33-38F0B8C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8E774-C593-CE21-A8BB-9EEC77F1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91A7-F096-6306-E94F-2C885DF2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E0198-C75F-D37F-0C51-AC8B14FC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6FF36-72E5-BF6D-9AA7-751D47CE3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F3941-4D72-23CD-8000-18EEE9B5C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0A97-72B7-3087-1B85-4B7B09186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746" y="622411"/>
            <a:ext cx="10366506" cy="1919000"/>
          </a:xfrm>
        </p:spPr>
        <p:txBody>
          <a:bodyPr>
            <a:normAutofit/>
          </a:bodyPr>
          <a:lstStyle/>
          <a:p>
            <a:r>
              <a:rPr lang="en-US" sz="5600" b="1">
                <a:latin typeface="+mn-lt"/>
              </a:rPr>
              <a:t>CAPITAL IT PROJECT REVIEW</a:t>
            </a:r>
            <a:br>
              <a:rPr lang="en-US" b="1">
                <a:latin typeface="+mn-lt"/>
              </a:rPr>
            </a:br>
            <a:r>
              <a:rPr lang="en-US" b="1">
                <a:latin typeface="+mn-lt"/>
              </a:rPr>
              <a:t>2026-2032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DAA61-9C23-86AC-7843-1854AE9F0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6382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Jim Barnhart, Chief Information Officer</a:t>
            </a:r>
          </a:p>
          <a:p>
            <a:r>
              <a:rPr lang="en-US"/>
              <a:t>Commonwealth Office of Technology</a:t>
            </a:r>
          </a:p>
          <a:p>
            <a:r>
              <a:rPr lang="en-US"/>
              <a:t>June 11, 2025</a:t>
            </a: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96F49-C9C1-7AAD-AAD8-F7FB2FE55047}"/>
              </a:ext>
            </a:extLst>
          </p:cNvPr>
          <p:cNvSpPr txBox="1"/>
          <p:nvPr/>
        </p:nvSpPr>
        <p:spPr>
          <a:xfrm>
            <a:off x="1870745" y="0"/>
            <a:ext cx="4571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										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78015D-30B4-AFBC-2FB3-9FC1A690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07A3-9153-B314-1235-4C6A9A31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5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latin typeface="+mn-lt"/>
              </a:rPr>
              <a:t>Thank you!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3B3B545-E7D1-A9F7-3C00-C8E4B139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1ECE-6A36-5289-DB0D-DD64881B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Capital IT Planning – COT’s Role</a:t>
            </a:r>
            <a:br>
              <a:rPr lang="en-US"/>
            </a:br>
            <a:r>
              <a:rPr lang="en-US" sz="3200"/>
              <a:t>Per Capital Planning Advisory Board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5E2C-C23F-9536-D920-830821115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577"/>
          </a:xfrm>
        </p:spPr>
        <p:txBody>
          <a:bodyPr>
            <a:normAutofit/>
          </a:bodyPr>
          <a:lstStyle/>
          <a:p>
            <a:r>
              <a:rPr lang="en-US" sz="2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KRS Chapter 7A does not outline a specific role for the Commonwealth Office of Technology (COT) in the capital planning process. </a:t>
            </a:r>
          </a:p>
          <a:p>
            <a:pPr marL="0" indent="0">
              <a:buNone/>
            </a:pPr>
            <a:endParaRPr lang="en-US" sz="25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However, it has been the Capital Planning Advisory Board’s stated policy and practice in prior years to </a:t>
            </a:r>
            <a:r>
              <a:rPr lang="en-US" sz="27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utilize COT’s specialized expertise</a:t>
            </a:r>
            <a:r>
              <a:rPr lang="en-US" sz="2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relative to the information technology projects submitted by the executive branch agencies, excluding postsecondary education institutions.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FC8A5D-5141-0A38-E604-FD57138BC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6DDD-1CE7-7285-6DA8-8455E321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Capital IT Planning – COT’s Role</a:t>
            </a:r>
            <a:br>
              <a:rPr lang="en-US"/>
            </a:br>
            <a:r>
              <a:rPr lang="en-US" sz="3200"/>
              <a:t>Per Capital Planning Advisory Board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990E1-C03B-0AF5-B5C1-8B66384D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ea typeface="Calibri"/>
                <a:cs typeface="Times New Roman"/>
              </a:rPr>
              <a:t>A</a:t>
            </a:r>
            <a:r>
              <a:rPr lang="en-US" sz="2700" dirty="0">
                <a:effectLst/>
                <a:ea typeface="Calibri"/>
                <a:cs typeface="Times New Roman"/>
              </a:rPr>
              <a:t>n </a:t>
            </a:r>
            <a:r>
              <a:rPr lang="en-US" sz="2700" b="1" dirty="0">
                <a:effectLst/>
                <a:ea typeface="Calibri"/>
                <a:cs typeface="Times New Roman"/>
              </a:rPr>
              <a:t>independent review panel</a:t>
            </a:r>
            <a:r>
              <a:rPr lang="en-US" sz="2700" dirty="0">
                <a:effectLst/>
                <a:ea typeface="Calibri"/>
                <a:cs typeface="Times New Roman"/>
              </a:rPr>
              <a:t>, comprised of </a:t>
            </a:r>
            <a:r>
              <a:rPr lang="en-US" sz="2700" dirty="0">
                <a:ea typeface="Calibri"/>
                <a:cs typeface="Times New Roman"/>
              </a:rPr>
              <a:t>representatives from different agencies</a:t>
            </a:r>
            <a:r>
              <a:rPr lang="en-US" sz="2700" dirty="0">
                <a:effectLst/>
                <a:ea typeface="Calibri"/>
                <a:cs typeface="Times New Roman"/>
              </a:rPr>
              <a:t>, will evaluate the projects. </a:t>
            </a:r>
          </a:p>
          <a:p>
            <a:r>
              <a:rPr lang="en-US" sz="2700" dirty="0">
                <a:effectLst/>
                <a:ea typeface="Calibri"/>
                <a:cs typeface="Times New Roman"/>
              </a:rPr>
              <a:t>COT will invite agency representatives to present an overview of their </a:t>
            </a:r>
            <a:r>
              <a:rPr lang="en-US" sz="2700" b="1" dirty="0">
                <a:effectLst/>
                <a:ea typeface="Calibri"/>
                <a:cs typeface="Times New Roman"/>
              </a:rPr>
              <a:t>information technology needs </a:t>
            </a:r>
            <a:r>
              <a:rPr lang="en-US" sz="2700" dirty="0">
                <a:effectLst/>
                <a:ea typeface="Calibri"/>
                <a:cs typeface="Times New Roman"/>
              </a:rPr>
              <a:t>and address any questions the review panel may have. </a:t>
            </a:r>
          </a:p>
          <a:p>
            <a:r>
              <a:rPr lang="en-US" sz="2700" dirty="0">
                <a:effectLst/>
                <a:ea typeface="Calibri"/>
                <a:cs typeface="Times New Roman"/>
              </a:rPr>
              <a:t>The panel will then develop an </a:t>
            </a:r>
            <a:r>
              <a:rPr lang="en-US" sz="2700" b="1" dirty="0">
                <a:effectLst/>
                <a:ea typeface="Calibri"/>
                <a:cs typeface="Times New Roman"/>
              </a:rPr>
              <a:t>objective score </a:t>
            </a:r>
            <a:r>
              <a:rPr lang="en-US" sz="2700" dirty="0">
                <a:effectLst/>
                <a:ea typeface="Calibri"/>
                <a:cs typeface="Times New Roman"/>
              </a:rPr>
              <a:t>for each project based on a set of well-defined criteria developed by COT.</a:t>
            </a:r>
          </a:p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644C520-DD0C-BC26-BBAE-2D19FB78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6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A6E1-C636-58D8-4787-9CB2ED15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Capital IT Planning – COT’s Role</a:t>
            </a:r>
            <a:br>
              <a:rPr lang="en-US"/>
            </a:br>
            <a:r>
              <a:rPr lang="en-US" sz="3200"/>
              <a:t>Per Capital Planning Advisory Board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2381-F2ED-FBEC-D616-AC44D393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7464"/>
            <a:ext cx="11264757" cy="45494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Capital Project Scoring Committee </a:t>
            </a:r>
            <a:r>
              <a:rPr lang="en-US" sz="2400"/>
              <a:t>includes Ten (10) Scorers from:</a:t>
            </a:r>
            <a:endParaRPr lang="en-US" sz="2400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Personnel Cabinet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Public Protection Cabinet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Office of State Budget Director</a:t>
            </a:r>
            <a:endParaRPr lang="en-US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Tourism, Arts, &amp; Heritage Cabinet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Kentucky Transportation Cabinet</a:t>
            </a:r>
            <a:endParaRPr lang="en-US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Finance and Administration Cabinet</a:t>
            </a:r>
            <a:endParaRPr lang="en-US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Cabinet for Health and Family Services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Sixteen (16) </a:t>
            </a:r>
            <a:r>
              <a:rPr lang="en-US" sz="2400" b="1"/>
              <a:t>Capital IT Project Requests </a:t>
            </a:r>
            <a:r>
              <a:rPr lang="en-US" sz="2400"/>
              <a:t>totaling approximately $330.5 million</a:t>
            </a:r>
          </a:p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643453C-A093-F739-1FE2-B9268082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44CA2-0BB5-CA2A-63C7-78EF651BA41F}"/>
              </a:ext>
            </a:extLst>
          </p:cNvPr>
          <p:cNvSpPr txBox="1"/>
          <p:nvPr/>
        </p:nvSpPr>
        <p:spPr>
          <a:xfrm>
            <a:off x="1365308" y="250874"/>
            <a:ext cx="946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Capital IT Project Review 2026-2032 </a:t>
            </a:r>
          </a:p>
          <a:p>
            <a:pPr algn="ctr"/>
            <a:r>
              <a:rPr lang="en-US" sz="3600"/>
              <a:t>Scoring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9C036-DA34-B391-4C08-ABE21A16AB13}"/>
              </a:ext>
            </a:extLst>
          </p:cNvPr>
          <p:cNvSpPr txBox="1"/>
          <p:nvPr/>
        </p:nvSpPr>
        <p:spPr>
          <a:xfrm>
            <a:off x="663022" y="1342299"/>
            <a:ext cx="1075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Requesters submitted detailed information supportive of the criteria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Committee scored during oral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Automated prioritization of projects based upon scores and weights favoring projects with high business values and low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Real-time review of variances in scores to ensure reviewers shared common: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/>
              <a:t>Understanding of the scoring criteria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/>
              <a:t>Details of the project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2A5F83C-87E1-1131-86D9-4CBDABF3025A}"/>
              </a:ext>
            </a:extLst>
          </p:cNvPr>
          <p:cNvSpPr/>
          <p:nvPr/>
        </p:nvSpPr>
        <p:spPr>
          <a:xfrm>
            <a:off x="5872585" y="1756090"/>
            <a:ext cx="167780" cy="4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5ACB69B-BC99-E2C0-37C3-8A33B4460C85}"/>
              </a:ext>
            </a:extLst>
          </p:cNvPr>
          <p:cNvSpPr/>
          <p:nvPr/>
        </p:nvSpPr>
        <p:spPr>
          <a:xfrm>
            <a:off x="5872585" y="2464883"/>
            <a:ext cx="167780" cy="4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34FE5B8-C497-BB53-7E9C-FB195959C806}"/>
              </a:ext>
            </a:extLst>
          </p:cNvPr>
          <p:cNvSpPr/>
          <p:nvPr/>
        </p:nvSpPr>
        <p:spPr>
          <a:xfrm>
            <a:off x="5872585" y="3573663"/>
            <a:ext cx="167780" cy="40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357760-C290-446B-720B-77A416A60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97DA-63C0-CAA7-6EF5-4DB47294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82"/>
            <a:ext cx="10515600" cy="11334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>
                <a:latin typeface="+mn-lt"/>
                <a:ea typeface="+mj-lt"/>
                <a:cs typeface="+mj-lt"/>
              </a:rPr>
              <a:t>Capital IT Project Review 2026-2032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>
                <a:latin typeface="+mn-lt"/>
                <a:ea typeface="+mj-lt"/>
                <a:cs typeface="+mj-lt"/>
              </a:rPr>
              <a:t>Funds Requested by Ranking</a:t>
            </a:r>
            <a:endParaRPr lang="en-US" sz="280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29977-9F4C-50E7-3CB3-0B08C997D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0" t="3206" r="619" b="916"/>
          <a:stretch>
            <a:fillRect/>
          </a:stretch>
        </p:blipFill>
        <p:spPr>
          <a:xfrm>
            <a:off x="896815" y="1598753"/>
            <a:ext cx="10522167" cy="460665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778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90D0A-70AA-6C0B-68E7-D354B0C6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6687-076F-B41D-99F0-C874B59C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82"/>
            <a:ext cx="10515600" cy="11334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>
                <a:latin typeface="+mn-lt"/>
                <a:ea typeface="+mj-lt"/>
                <a:cs typeface="+mj-lt"/>
              </a:rPr>
              <a:t>Capital IT Project Review 2026-2032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>
                <a:latin typeface="+mn-lt"/>
                <a:ea typeface="+mj-lt"/>
                <a:cs typeface="+mj-lt"/>
              </a:rPr>
              <a:t>CIO Recommendations</a:t>
            </a:r>
            <a:endParaRPr lang="en-US"/>
          </a:p>
        </p:txBody>
      </p:sp>
      <p:pic>
        <p:nvPicPr>
          <p:cNvPr id="3" name="Content Placeholder 2" descr="Table&#10;&#10;AI-generated content may be incorrect.">
            <a:extLst>
              <a:ext uri="{FF2B5EF4-FFF2-40B4-BE49-F238E27FC236}">
                <a16:creationId xmlns:a16="http://schemas.microsoft.com/office/drawing/2014/main" id="{7CAA7F39-292D-C63D-F38E-1B0653117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79" y="1619742"/>
            <a:ext cx="10639061" cy="4521961"/>
          </a:xfr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60578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44CA2-0BB5-CA2A-63C7-78EF651BA41F}"/>
              </a:ext>
            </a:extLst>
          </p:cNvPr>
          <p:cNvSpPr txBox="1"/>
          <p:nvPr/>
        </p:nvSpPr>
        <p:spPr>
          <a:xfrm>
            <a:off x="660969" y="326434"/>
            <a:ext cx="1087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Capital IT Project Review 2026-2032 </a:t>
            </a:r>
          </a:p>
          <a:p>
            <a:pPr algn="ctr"/>
            <a:r>
              <a:rPr lang="en-US" sz="3600"/>
              <a:t>Scoring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10CDD-BC50-15EC-0F25-99291BA2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5" y="1420662"/>
            <a:ext cx="10631263" cy="50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44CA2-0BB5-CA2A-63C7-78EF651BA41F}"/>
              </a:ext>
            </a:extLst>
          </p:cNvPr>
          <p:cNvSpPr txBox="1"/>
          <p:nvPr/>
        </p:nvSpPr>
        <p:spPr>
          <a:xfrm>
            <a:off x="660969" y="326434"/>
            <a:ext cx="1087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Capital IT Project Review 2026-2032 </a:t>
            </a:r>
          </a:p>
          <a:p>
            <a:pPr algn="ctr"/>
            <a:r>
              <a:rPr lang="en-US" sz="3600"/>
              <a:t>Scoring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4F8CD-41A1-0F73-0578-28670AE7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08" y="1446729"/>
            <a:ext cx="10764752" cy="50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04821398D01498C77C3033D3814C8" ma:contentTypeVersion="3" ma:contentTypeDescription="Create a new document." ma:contentTypeScope="" ma:versionID="1172cc0b40a2380cfc48e9735ec6c53c">
  <xsd:schema xmlns:xsd="http://www.w3.org/2001/XMLSchema" xmlns:xs="http://www.w3.org/2001/XMLSchema" xmlns:p="http://schemas.microsoft.com/office/2006/metadata/properties" xmlns:ns1="http://schemas.microsoft.com/sharepoint/v3" xmlns:ns2="c8947376-7c19-4b61-bda5-d85f283772b0" xmlns:ns3="2dd9396b-52b3-435d-8efa-5795dde3a264" targetNamespace="http://schemas.microsoft.com/office/2006/metadata/properties" ma:root="true" ma:fieldsID="074ab1df0d9cb3f3fdaef8e6265b6e0f" ns1:_="" ns2:_="" ns3:_="">
    <xsd:import namespace="http://schemas.microsoft.com/sharepoint/v3"/>
    <xsd:import namespace="c8947376-7c19-4b61-bda5-d85f283772b0"/>
    <xsd:import namespace="2dd9396b-52b3-435d-8efa-5795dde3a2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xpiration_x0020_Date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47376-7c19-4b61-bda5-d85f283772b0" elementFormDefault="qualified">
    <xsd:import namespace="http://schemas.microsoft.com/office/2006/documentManagement/types"/>
    <xsd:import namespace="http://schemas.microsoft.com/office/infopath/2007/PartnerControls"/>
    <xsd:element name="Expiration_x0020_Date0" ma:index="10" ma:displayName="Expiration Date" ma:format="DateOnly" ma:internalName="Expiration_x0020_Date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9396b-52b3-435d-8efa-5795dde3a26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_x0020_Date0 xmlns="c8947376-7c19-4b61-bda5-d85f283772b0">2030-03-05T05:00:00+00:00</Expiration_x0020_Date0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E1256A-3F3B-44C7-A609-7A4FB12CFC1D}"/>
</file>

<file path=customXml/itemProps2.xml><?xml version="1.0" encoding="utf-8"?>
<ds:datastoreItem xmlns:ds="http://schemas.openxmlformats.org/officeDocument/2006/customXml" ds:itemID="{BD453E14-7A4F-4D1D-A799-BB94A45D1D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C13B8C-1E78-4E3B-BE70-B2AD94C0042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6301fdc-3d35-46e5-b029-9538d61c2efd"/>
    <ds:schemaRef ds:uri="http://purl.org/dc/dcmitype/"/>
    <ds:schemaRef ds:uri="dc85c944-4fc7-4d02-b7f0-102d0ebe6c1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CAPITAL IT PROJECT REVIEW 2026-2032</vt:lpstr>
      <vt:lpstr>Capital IT Planning – COT’s Role Per Capital Planning Advisory Board Instructions</vt:lpstr>
      <vt:lpstr>Capital IT Planning – COT’s Role Per Capital Planning Advisory Board Instructions</vt:lpstr>
      <vt:lpstr>Capital IT Planning – COT’s Role Per Capital Planning Advisory Board Instructions</vt:lpstr>
      <vt:lpstr>PowerPoint Presentation</vt:lpstr>
      <vt:lpstr>Capital IT Project Review 2026-2032  Funds Requested by Ranking</vt:lpstr>
      <vt:lpstr>Capital IT Project Review 2026-2032  CIO Recommendations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IT PROJECT REVIEW 2024-2030</dc:title>
  <dc:creator>Weber, Debra P (COT)</dc:creator>
  <cp:lastModifiedBy>Debra Weber</cp:lastModifiedBy>
  <cp:revision>33</cp:revision>
  <dcterms:created xsi:type="dcterms:W3CDTF">2023-05-11T16:52:24Z</dcterms:created>
  <dcterms:modified xsi:type="dcterms:W3CDTF">2025-05-30T16:14:00Z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0x0101007E104821398D01498C77C3033D3814C8</vt:lpwstr>
  </property>
  <property fmtid="{D5CDD505-2E9C-101B-9397-08002B2CF9AE}" pid="3" name="MediaServiceImageTags">
    <vt:lpwstr/>
  </property>
</Properties>
</file>